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674" r:id="rId2"/>
  </p:sldMasterIdLst>
  <p:notesMasterIdLst>
    <p:notesMasterId r:id="rId12"/>
  </p:notesMasterIdLst>
  <p:sldIdLst>
    <p:sldId id="256" r:id="rId3"/>
    <p:sldId id="264" r:id="rId4"/>
    <p:sldId id="258" r:id="rId5"/>
    <p:sldId id="259" r:id="rId6"/>
    <p:sldId id="260" r:id="rId7"/>
    <p:sldId id="261" r:id="rId8"/>
    <p:sldId id="262" r:id="rId9"/>
    <p:sldId id="265" r:id="rId10"/>
    <p:sldId id="263" r:id="rId11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46D90-441B-4DDB-937E-EF51D0BD6CCB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201C0-20A4-4A46-B4AB-CEA41AEA6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187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55BCA42-9A0B-4ABC-9B86-0849F1E642F1}" type="slidenum">
              <a:rPr lang="en-GB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500">
                <a:latin typeface="Arial" charset="0"/>
              </a:rPr>
              <a:t>Kolb – concrete experience/reflective observation/abstract conceptualisation/active experimentation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sz="1500">
                <a:latin typeface="Arial" charset="0"/>
              </a:rPr>
              <a:t>Need to move around ELC in order to have a ‘complete’ learning experience</a:t>
            </a:r>
          </a:p>
          <a:p>
            <a:pPr eaLnBrk="1" hangingPunct="1">
              <a:spcBef>
                <a:spcPct val="0"/>
              </a:spcBef>
            </a:pPr>
            <a:r>
              <a:rPr lang="en-US" sz="1500">
                <a:latin typeface="Arial" charset="0"/>
              </a:rPr>
              <a:t>Relate to their own learning – reminder of reflective journals</a:t>
            </a:r>
          </a:p>
          <a:p>
            <a:pPr eaLnBrk="1" hangingPunct="1">
              <a:spcBef>
                <a:spcPct val="0"/>
              </a:spcBef>
            </a:pPr>
            <a:endParaRPr lang="en-US" sz="150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1500" u="sng">
                <a:latin typeface="Arial" charset="0"/>
              </a:rPr>
              <a:t>Learning Styles (Honey &amp; Mumford)</a:t>
            </a:r>
            <a:r>
              <a:rPr lang="en-US" sz="1500">
                <a:latin typeface="Arial" charset="0"/>
              </a:rPr>
              <a:t> -Relate to ELC</a:t>
            </a:r>
          </a:p>
          <a:p>
            <a:pPr eaLnBrk="1" hangingPunct="1">
              <a:spcBef>
                <a:spcPct val="0"/>
              </a:spcBef>
            </a:pPr>
            <a:r>
              <a:rPr lang="en-US" sz="1500" b="1">
                <a:latin typeface="Arial" charset="0"/>
              </a:rPr>
              <a:t>Activists - </a:t>
            </a:r>
            <a:r>
              <a:rPr lang="en-US" sz="1500">
                <a:latin typeface="Arial" charset="0"/>
              </a:rPr>
              <a:t>Hands on, like new experiences (now!)</a:t>
            </a:r>
          </a:p>
          <a:p>
            <a:pPr eaLnBrk="1" hangingPunct="1">
              <a:spcBef>
                <a:spcPct val="0"/>
              </a:spcBef>
            </a:pPr>
            <a:r>
              <a:rPr lang="en-US" sz="1500" b="1">
                <a:latin typeface="Arial" charset="0"/>
              </a:rPr>
              <a:t>Reflectors - </a:t>
            </a:r>
            <a:r>
              <a:rPr lang="en-US" sz="1500">
                <a:latin typeface="Arial" charset="0"/>
              </a:rPr>
              <a:t>Stand back, observe, cautious</a:t>
            </a:r>
          </a:p>
          <a:p>
            <a:pPr eaLnBrk="1" hangingPunct="1">
              <a:spcBef>
                <a:spcPct val="0"/>
              </a:spcBef>
            </a:pPr>
            <a:r>
              <a:rPr lang="en-US" sz="1500" b="1">
                <a:latin typeface="Arial" charset="0"/>
              </a:rPr>
              <a:t>Theorists - </a:t>
            </a:r>
            <a:r>
              <a:rPr lang="en-US" sz="1500">
                <a:latin typeface="Arial" charset="0"/>
              </a:rPr>
              <a:t>logical, analytical, rational</a:t>
            </a:r>
          </a:p>
          <a:p>
            <a:pPr eaLnBrk="1" hangingPunct="1">
              <a:spcBef>
                <a:spcPct val="0"/>
              </a:spcBef>
            </a:pPr>
            <a:r>
              <a:rPr lang="en-US" sz="1500" b="1">
                <a:latin typeface="Arial" charset="0"/>
              </a:rPr>
              <a:t>Pragmatists - </a:t>
            </a:r>
            <a:r>
              <a:rPr lang="en-US" sz="1500">
                <a:latin typeface="Arial" charset="0"/>
              </a:rPr>
              <a:t>practical, realistic, problem solving</a:t>
            </a:r>
          </a:p>
          <a:p>
            <a:pPr eaLnBrk="1" hangingPunct="1">
              <a:spcBef>
                <a:spcPct val="0"/>
              </a:spcBef>
            </a:pPr>
            <a:r>
              <a:rPr lang="en-US" sz="1500">
                <a:latin typeface="Arial" charset="0"/>
              </a:rPr>
              <a:t>(poss. Relate to exercise - how did they feel?)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4/10/2014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lnSpc>
                <a:spcPct val="100000"/>
              </a:lnSpc>
            </a:pPr>
            <a:r>
              <a:rPr lang="en-GB" sz="1200" smtClean="0">
                <a:solidFill>
                  <a:srgbClr val="8B8B8B"/>
                </a:solidFill>
                <a:latin typeface="Calibri"/>
              </a:rPr>
              <a:t>06/04/14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8BE25CA4-49B5-440B-9729-83C15D07D662}" type="slidenum">
              <a:rPr lang="en-GB" sz="1200" smtClean="0">
                <a:solidFill>
                  <a:srgbClr val="8B8B8B"/>
                </a:solidFill>
                <a:latin typeface="Calibri"/>
              </a:r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lnSpc>
                <a:spcPct val="100000"/>
              </a:lnSpc>
            </a:pPr>
            <a:r>
              <a:rPr lang="en-GB" sz="1200" smtClean="0">
                <a:solidFill>
                  <a:srgbClr val="8B8B8B"/>
                </a:solidFill>
                <a:latin typeface="Calibri"/>
              </a:rPr>
              <a:t>06/04/14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8BE25CA4-49B5-440B-9729-83C15D07D662}" type="slidenum">
              <a:rPr lang="en-GB" sz="1200" smtClean="0">
                <a:solidFill>
                  <a:srgbClr val="8B8B8B"/>
                </a:solidFill>
                <a:latin typeface="Calibri"/>
              </a:r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7D3614D-B354-42E8-8549-482837F1268D}" type="datetimeFigureOut">
              <a:rPr lang="en-GB"/>
              <a:pPr>
                <a:defRPr/>
              </a:pPr>
              <a:t>10/04/2014</a:t>
            </a:fld>
            <a:endParaRPr lang="en-GB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>
              <a:solidFill>
                <a:srgbClr val="53548A">
                  <a:tint val="20000"/>
                </a:srgbClr>
              </a:solidFill>
            </a:endParaRP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44437D1-13D5-4A72-9A9E-F5B7E57E38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510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DB0F4-BB73-48F6-A9FA-7B08ED5A6FFF}" type="datetimeFigureOut">
              <a:rPr lang="en-GB">
                <a:solidFill>
                  <a:prstClr val="black"/>
                </a:solidFill>
              </a:rPr>
              <a:pPr>
                <a:defRPr/>
              </a:pPr>
              <a:t>10/04/2014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D92DC-45E5-4AF3-8BD5-22EC71E78476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509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E36BA7-ACA1-4E88-9E74-F0FDDF3B589D}" type="datetimeFigureOut">
              <a:rPr lang="en-GB">
                <a:solidFill>
                  <a:prstClr val="black"/>
                </a:solidFill>
              </a:rPr>
              <a:pPr>
                <a:defRPr/>
              </a:pPr>
              <a:t>10/04/2014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12DB90-54BD-4E0F-9F1F-05A54FAC8D10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639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8012D-5F82-4AF4-A3A3-6CBC3F22892F}" type="datetimeFigureOut">
              <a:rPr lang="en-GB">
                <a:solidFill>
                  <a:prstClr val="black"/>
                </a:solidFill>
              </a:rPr>
              <a:pPr>
                <a:defRPr/>
              </a:pPr>
              <a:t>10/04/2014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1243F-3923-4C25-87F8-651141B369F8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2171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68E915-EA46-46C3-AE13-AD110B21C6A5}" type="datetimeFigureOut">
              <a:rPr lang="en-GB">
                <a:solidFill>
                  <a:prstClr val="black"/>
                </a:solidFill>
              </a:rPr>
              <a:pPr>
                <a:defRPr/>
              </a:pPr>
              <a:t>10/04/2014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233C05-B6D2-4504-9BF7-E78183460A92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582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04694-64FD-4EA0-868B-1A40595BB9E7}" type="datetimeFigureOut">
              <a:rPr lang="en-GB">
                <a:solidFill>
                  <a:prstClr val="black"/>
                </a:solidFill>
              </a:rPr>
              <a:pPr>
                <a:defRPr/>
              </a:pPr>
              <a:t>10/04/2014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EA54B-30EE-4AA3-A62B-D432841505E8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2284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E1949-C64A-4B61-8D11-4EABB4B98E33}" type="datetimeFigureOut">
              <a:rPr lang="en-GB">
                <a:solidFill>
                  <a:prstClr val="black"/>
                </a:solidFill>
              </a:rPr>
              <a:pPr>
                <a:defRPr/>
              </a:pPr>
              <a:t>10/04/2014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49B5A-4D3A-46CD-8FD6-A0D1BCD0A09C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60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lnSpc>
                <a:spcPct val="100000"/>
              </a:lnSpc>
            </a:pPr>
            <a:r>
              <a:rPr lang="en-GB" sz="1200" smtClean="0">
                <a:solidFill>
                  <a:srgbClr val="8B8B8B"/>
                </a:solidFill>
                <a:latin typeface="Calibri"/>
              </a:rPr>
              <a:t>06/04/14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8BE25CA4-49B5-440B-9729-83C15D07D662}" type="slidenum">
              <a:rPr lang="en-GB" sz="1200" smtClean="0">
                <a:solidFill>
                  <a:srgbClr val="8B8B8B"/>
                </a:solidFill>
                <a:latin typeface="Calibri"/>
              </a:rPr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CE8E46-B624-4A20-8343-E24AF3A8A47A}" type="datetimeFigureOut">
              <a:rPr lang="en-GB">
                <a:solidFill>
                  <a:prstClr val="black"/>
                </a:solidFill>
              </a:rPr>
              <a:pPr>
                <a:defRPr/>
              </a:pPr>
              <a:t>10/04/2014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A45EA7-48F3-4BF9-BD04-53B0ABC8315F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1080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E812DBF-3CAD-4A19-936E-A7FD58050673}" type="datetimeFigureOut">
              <a:rPr lang="en-GB">
                <a:solidFill>
                  <a:prstClr val="black"/>
                </a:solidFill>
              </a:rPr>
              <a:pPr>
                <a:defRPr/>
              </a:pPr>
              <a:t>10/04/2014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B57C58D-C8BB-428F-9452-BDD857EF6363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896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F553F-FA1D-4578-A6FF-B25DB7E15479}" type="datetimeFigureOut">
              <a:rPr lang="en-GB">
                <a:solidFill>
                  <a:prstClr val="black"/>
                </a:solidFill>
              </a:rPr>
              <a:pPr>
                <a:defRPr/>
              </a:pPr>
              <a:t>10/04/2014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A1EA6-585B-49B4-8FC3-1B503414759D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7181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630C3-3149-4E91-8FAE-C3764D5467B9}" type="datetimeFigureOut">
              <a:rPr lang="en-GB">
                <a:solidFill>
                  <a:prstClr val="black"/>
                </a:solidFill>
              </a:rPr>
              <a:pPr>
                <a:defRPr/>
              </a:pPr>
              <a:t>10/04/2014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70C99-6CDA-4F9D-87A9-308B1711E55B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5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lnSpc>
                <a:spcPct val="100000"/>
              </a:lnSpc>
            </a:pPr>
            <a:r>
              <a:rPr lang="en-GB" sz="1200" smtClean="0">
                <a:solidFill>
                  <a:srgbClr val="8B8B8B"/>
                </a:solidFill>
                <a:latin typeface="Calibri"/>
              </a:rPr>
              <a:t>06/04/14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8BE25CA4-49B5-440B-9729-83C15D07D662}" type="slidenum">
              <a:rPr lang="en-GB" sz="1200" smtClean="0">
                <a:solidFill>
                  <a:srgbClr val="8B8B8B"/>
                </a:solidFill>
                <a:latin typeface="Calibri"/>
              </a:rPr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lnSpc>
                <a:spcPct val="100000"/>
              </a:lnSpc>
            </a:pPr>
            <a:r>
              <a:rPr lang="en-GB" sz="1200" smtClean="0">
                <a:solidFill>
                  <a:srgbClr val="8B8B8B"/>
                </a:solidFill>
                <a:latin typeface="Calibri"/>
              </a:rPr>
              <a:t>06/04/14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8BE25CA4-49B5-440B-9729-83C15D07D662}" type="slidenum">
              <a:rPr lang="en-GB" sz="1200" smtClean="0">
                <a:solidFill>
                  <a:srgbClr val="8B8B8B"/>
                </a:solidFill>
                <a:latin typeface="Calibri"/>
              </a:rPr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lnSpc>
                <a:spcPct val="100000"/>
              </a:lnSpc>
            </a:pPr>
            <a:r>
              <a:rPr lang="en-GB" sz="1200" smtClean="0">
                <a:solidFill>
                  <a:srgbClr val="8B8B8B"/>
                </a:solidFill>
                <a:latin typeface="Calibri"/>
              </a:rPr>
              <a:t>06/04/14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8BE25CA4-49B5-440B-9729-83C15D07D662}" type="slidenum">
              <a:rPr lang="en-GB" sz="1200" smtClean="0">
                <a:solidFill>
                  <a:srgbClr val="8B8B8B"/>
                </a:solidFill>
                <a:latin typeface="Calibri"/>
              </a:r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lnSpc>
                <a:spcPct val="100000"/>
              </a:lnSpc>
            </a:pPr>
            <a:r>
              <a:rPr lang="en-GB" sz="1200" smtClean="0">
                <a:solidFill>
                  <a:srgbClr val="8B8B8B"/>
                </a:solidFill>
                <a:latin typeface="Calibri"/>
              </a:rPr>
              <a:t>06/04/14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8BE25CA4-49B5-440B-9729-83C15D07D662}" type="slidenum">
              <a:rPr lang="en-GB" sz="1200" smtClean="0">
                <a:solidFill>
                  <a:srgbClr val="8B8B8B"/>
                </a:solidFill>
                <a:latin typeface="Calibri"/>
              </a:r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lnSpc>
                <a:spcPct val="100000"/>
              </a:lnSpc>
            </a:pPr>
            <a:r>
              <a:rPr lang="en-GB" sz="1200" smtClean="0">
                <a:solidFill>
                  <a:srgbClr val="8B8B8B"/>
                </a:solidFill>
                <a:latin typeface="Calibri"/>
              </a:rPr>
              <a:t>06/04/14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8BE25CA4-49B5-440B-9729-83C15D07D662}" type="slidenum">
              <a:rPr lang="en-GB" sz="1200" smtClean="0">
                <a:solidFill>
                  <a:srgbClr val="8B8B8B"/>
                </a:solidFill>
                <a:latin typeface="Calibri"/>
              </a:r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lnSpc>
                <a:spcPct val="100000"/>
              </a:lnSpc>
            </a:pPr>
            <a:r>
              <a:rPr lang="en-GB" sz="1200" smtClean="0">
                <a:solidFill>
                  <a:srgbClr val="8B8B8B"/>
                </a:solidFill>
                <a:latin typeface="Calibri"/>
              </a:rPr>
              <a:t>06/04/14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r">
              <a:lnSpc>
                <a:spcPct val="100000"/>
              </a:lnSpc>
            </a:pPr>
            <a:fld id="{8BE25CA4-49B5-440B-9729-83C15D07D662}" type="slidenum">
              <a:rPr lang="en-GB" sz="1200" smtClean="0">
                <a:solidFill>
                  <a:srgbClr val="8B8B8B"/>
                </a:solidFill>
                <a:latin typeface="Calibri"/>
              </a:rPr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lnSpc>
                <a:spcPct val="100000"/>
              </a:lnSpc>
            </a:pPr>
            <a:r>
              <a:rPr lang="en-GB" sz="1200" smtClean="0">
                <a:solidFill>
                  <a:srgbClr val="8B8B8B"/>
                </a:solidFill>
                <a:latin typeface="Calibri"/>
              </a:rPr>
              <a:t>06/04/14</a:t>
            </a: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algn="r">
              <a:lnSpc>
                <a:spcPct val="100000"/>
              </a:lnSpc>
            </a:pPr>
            <a:fld id="{8BE25CA4-49B5-440B-9729-83C15D07D662}" type="slidenum">
              <a:rPr lang="en-GB" sz="1200" smtClean="0">
                <a:solidFill>
                  <a:srgbClr val="8B8B8B"/>
                </a:solidFill>
                <a:latin typeface="Calibri"/>
              </a:r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C072DAA-3681-4714-8CB6-9831A182A821}" type="datetimeFigureOut">
              <a:rPr lang="en-GB">
                <a:solidFill>
                  <a:prstClr val="black"/>
                </a:solidFill>
              </a:rPr>
              <a:pPr>
                <a:defRPr/>
              </a:pPr>
              <a:t>10/04/2014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D999CE6-F610-4839-AD75-EAAE4CD334E3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0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fl.ac.uk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fl.ac.uk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 sz="3200" b="1" dirty="0"/>
              <a:t>Certificate in Education &amp; Training</a:t>
            </a:r>
            <a:endParaRPr dirty="0"/>
          </a:p>
        </p:txBody>
      </p:sp>
      <p:sp>
        <p:nvSpPr>
          <p:cNvPr id="40" name="TextShape 2"/>
          <p:cNvSpPr txBox="1"/>
          <p:nvPr/>
        </p:nvSpPr>
        <p:spPr>
          <a:xfrm>
            <a:off x="457200" y="1052736"/>
            <a:ext cx="8229240" cy="45255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GB" sz="4800" b="1" dirty="0"/>
              <a:t>Welcome to Week 2</a:t>
            </a:r>
            <a:endParaRPr dirty="0"/>
          </a:p>
          <a:p>
            <a:pPr algn="ctr"/>
            <a:r>
              <a:rPr lang="en-GB" sz="4800" b="1" dirty="0"/>
              <a:t>of the course!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Practically explore and use effective research techniques and skills</a:t>
            </a:r>
          </a:p>
          <a:p>
            <a:r>
              <a:rPr lang="en-GB" dirty="0" smtClean="0"/>
              <a:t>Reference different sources using Harvard referencing</a:t>
            </a:r>
          </a:p>
          <a:p>
            <a:r>
              <a:rPr lang="en-GB" dirty="0" smtClean="0"/>
              <a:t>Write a reflective journal (‘diary’)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75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457200" y="274680"/>
            <a:ext cx="8229240" cy="58507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GB" sz="4800" b="1" dirty="0"/>
              <a:t>Harvard Referencing</a:t>
            </a:r>
            <a:endParaRPr dirty="0"/>
          </a:p>
          <a:p>
            <a:pPr algn="ctr"/>
            <a:r>
              <a:rPr lang="en-GB" b="1" dirty="0"/>
              <a:t>How it's done in practice...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alibri"/>
              </a:rPr>
              <a:t>Book</a:t>
            </a:r>
            <a:endParaRPr/>
          </a:p>
        </p:txBody>
      </p:sp>
      <p:sp>
        <p:nvSpPr>
          <p:cNvPr id="4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b="1">
                <a:solidFill>
                  <a:srgbClr val="000000"/>
                </a:solidFill>
                <a:latin typeface="Calibri"/>
              </a:rPr>
              <a:t>In body of text: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Gravells (2011:46) maintains that it’s best to refer learners to an appropriate specialist or agency if you feel you can’t deal with their needs …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800" b="1">
                <a:solidFill>
                  <a:srgbClr val="000000"/>
                </a:solidFill>
                <a:latin typeface="Calibri"/>
              </a:rPr>
              <a:t>In references/bibliography: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Gravells, A. (2011) Preparing to Teach in the Lifelong Learning Sector (4th edition)  Learning Matters Ltd.  Exeter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alibri"/>
              </a:rPr>
              <a:t>Journal Article</a:t>
            </a:r>
            <a:endParaRPr/>
          </a:p>
        </p:txBody>
      </p:sp>
      <p:sp>
        <p:nvSpPr>
          <p:cNvPr id="4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b="1">
                <a:solidFill>
                  <a:srgbClr val="000000"/>
                </a:solidFill>
                <a:latin typeface="Calibri"/>
              </a:rPr>
              <a:t>In body of text: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Petty (2012:30) suggests we should be experimenting with our teaching …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800" b="1">
                <a:solidFill>
                  <a:srgbClr val="000000"/>
                </a:solidFill>
                <a:latin typeface="Calibri"/>
              </a:rPr>
              <a:t>In references/bibliography: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Petty, G. (2012) ‘Autumn is the time to experiment with your teaching’ </a:t>
            </a:r>
            <a:r>
              <a:rPr lang="en-US" sz="2800" i="1">
                <a:solidFill>
                  <a:srgbClr val="000000"/>
                </a:solidFill>
                <a:latin typeface="Calibri"/>
              </a:rPr>
              <a:t> In Tuition (10) 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pp30-31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alibri"/>
              </a:rPr>
              <a:t>Website (no author)</a:t>
            </a:r>
            <a:endParaRPr/>
          </a:p>
        </p:txBody>
      </p:sp>
      <p:sp>
        <p:nvSpPr>
          <p:cNvPr id="5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b="1">
                <a:solidFill>
                  <a:srgbClr val="000000"/>
                </a:solidFill>
                <a:latin typeface="Calibri"/>
              </a:rPr>
              <a:t>In body of text: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The independent professional body for teachers in the FE and Skills Sector, IfL (2012) supports members with their CPD …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800" b="1">
                <a:solidFill>
                  <a:srgbClr val="000000"/>
                </a:solidFill>
                <a:latin typeface="Calibri"/>
              </a:rPr>
              <a:t>In references/bibliography: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IfL (2012) ‘Your quick guide to CPD’  </a:t>
            </a:r>
            <a:r>
              <a:rPr lang="en-US" sz="2800" i="1">
                <a:solidFill>
                  <a:srgbClr val="000000"/>
                </a:solidFill>
                <a:latin typeface="Calibri"/>
              </a:rPr>
              <a:t>IfL </a:t>
            </a:r>
            <a:r>
              <a:rPr lang="en-US" sz="2800" u="sng">
                <a:solidFill>
                  <a:srgbClr val="0000FF"/>
                </a:solidFill>
                <a:latin typeface="Calibri"/>
                <a:hlinkClick r:id="rId2"/>
              </a:rPr>
              <a:t>www.ifl.ac.uk</a:t>
            </a:r>
            <a:r>
              <a:rPr lang="en-US" sz="2800" u="sng">
                <a:solidFill>
                  <a:srgbClr val="0000FF"/>
                </a:solidFill>
                <a:latin typeface="Calibri"/>
              </a:rPr>
              <a:t> 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[accessed 1 November 2012]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alibri"/>
              </a:rPr>
              <a:t>Website (known author)</a:t>
            </a:r>
            <a:endParaRPr/>
          </a:p>
        </p:txBody>
      </p:sp>
      <p:sp>
        <p:nvSpPr>
          <p:cNvPr id="5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b="1">
                <a:solidFill>
                  <a:srgbClr val="000000"/>
                </a:solidFill>
                <a:latin typeface="Calibri"/>
              </a:rPr>
              <a:t>In body of text: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When using technology, Petty (2012) argues that 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teachers should focus on the learning task as much as the technology …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800" b="1">
                <a:solidFill>
                  <a:srgbClr val="000000"/>
                </a:solidFill>
                <a:latin typeface="Calibri"/>
              </a:rPr>
              <a:t>In references/bibliography: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Petty, G. (2012) ‘Technology and Teaching’ </a:t>
            </a:r>
            <a:r>
              <a:rPr lang="en-US" sz="2800" i="1">
                <a:solidFill>
                  <a:srgbClr val="000000"/>
                </a:solidFill>
                <a:latin typeface="Calibri"/>
              </a:rPr>
              <a:t>IfL CPD</a:t>
            </a:r>
            <a:endParaRPr/>
          </a:p>
          <a:p>
            <a:pPr>
              <a:lnSpc>
                <a:spcPct val="100000"/>
              </a:lnSpc>
            </a:pPr>
            <a:r>
              <a:rPr lang="en-US" sz="2800" i="1">
                <a:solidFill>
                  <a:srgbClr val="000000"/>
                </a:solidFill>
                <a:latin typeface="Calibri"/>
              </a:rPr>
              <a:t> Resources, Ask Geoff </a:t>
            </a:r>
            <a:r>
              <a:rPr lang="en-US" sz="2800" u="sng">
                <a:solidFill>
                  <a:srgbClr val="0000FF"/>
                </a:solidFill>
                <a:latin typeface="Calibri"/>
                <a:hlinkClick r:id="rId2"/>
              </a:rPr>
              <a:t>www.ifl.ac.uk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 [accessed 1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 November 2012]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 smtClean="0"/>
              <a:t>Experiential Learning </a:t>
            </a:r>
            <a:r>
              <a:rPr lang="en-GB" sz="3600" dirty="0" smtClean="0"/>
              <a:t>Cycle (Kolb)</a:t>
            </a:r>
            <a:endParaRPr lang="en-US" sz="36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352800" y="1749425"/>
            <a:ext cx="22145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prstClr val="black"/>
                </a:solidFill>
                <a:latin typeface="Lucida Sans Unicode" pitchFamily="34" charset="0"/>
              </a:rPr>
              <a:t>Experience</a:t>
            </a:r>
          </a:p>
        </p:txBody>
      </p:sp>
      <p:grpSp>
        <p:nvGrpSpPr>
          <p:cNvPr id="14340" name="Group 19"/>
          <p:cNvGrpSpPr>
            <a:grpSpLocks/>
          </p:cNvGrpSpPr>
          <p:nvPr/>
        </p:nvGrpSpPr>
        <p:grpSpPr bwMode="auto">
          <a:xfrm>
            <a:off x="6172200" y="1905000"/>
            <a:ext cx="1673225" cy="2100263"/>
            <a:chOff x="3888" y="1200"/>
            <a:chExt cx="1054" cy="1323"/>
          </a:xfrm>
        </p:grpSpPr>
        <p:sp>
          <p:nvSpPr>
            <p:cNvPr id="14352" name="Text Box 4"/>
            <p:cNvSpPr txBox="1">
              <a:spLocks noChangeArrowheads="1"/>
            </p:cNvSpPr>
            <p:nvPr/>
          </p:nvSpPr>
          <p:spPr bwMode="auto">
            <a:xfrm>
              <a:off x="3888" y="2158"/>
              <a:ext cx="105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prstClr val="black"/>
                  </a:solidFill>
                  <a:latin typeface="Lucida Sans Unicode" pitchFamily="34" charset="0"/>
                </a:rPr>
                <a:t>  Reflect</a:t>
              </a:r>
            </a:p>
          </p:txBody>
        </p:sp>
        <p:sp>
          <p:nvSpPr>
            <p:cNvPr id="14353" name="AutoShape 7"/>
            <p:cNvSpPr>
              <a:spLocks noChangeArrowheads="1"/>
            </p:cNvSpPr>
            <p:nvPr/>
          </p:nvSpPr>
          <p:spPr bwMode="auto">
            <a:xfrm flipV="1">
              <a:off x="4224" y="1200"/>
              <a:ext cx="537" cy="4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03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rgbClr val="00206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</p:grpSp>
      <p:grpSp>
        <p:nvGrpSpPr>
          <p:cNvPr id="14341" name="Group 20"/>
          <p:cNvGrpSpPr>
            <a:grpSpLocks/>
          </p:cNvGrpSpPr>
          <p:nvPr/>
        </p:nvGrpSpPr>
        <p:grpSpPr bwMode="auto">
          <a:xfrm>
            <a:off x="3581400" y="4648200"/>
            <a:ext cx="3933825" cy="957263"/>
            <a:chOff x="2256" y="2928"/>
            <a:chExt cx="2478" cy="603"/>
          </a:xfrm>
        </p:grpSpPr>
        <p:sp>
          <p:nvSpPr>
            <p:cNvPr id="14350" name="Text Box 5"/>
            <p:cNvSpPr txBox="1">
              <a:spLocks noChangeArrowheads="1"/>
            </p:cNvSpPr>
            <p:nvPr/>
          </p:nvSpPr>
          <p:spPr bwMode="auto">
            <a:xfrm>
              <a:off x="2256" y="3166"/>
              <a:ext cx="113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prstClr val="black"/>
                  </a:solidFill>
                  <a:latin typeface="Lucida Sans Unicode" pitchFamily="34" charset="0"/>
                </a:rPr>
                <a:t> Interpret</a:t>
              </a:r>
            </a:p>
          </p:txBody>
        </p:sp>
        <p:sp>
          <p:nvSpPr>
            <p:cNvPr id="14351" name="AutoShape 9"/>
            <p:cNvSpPr>
              <a:spLocks noChangeArrowheads="1"/>
            </p:cNvSpPr>
            <p:nvPr/>
          </p:nvSpPr>
          <p:spPr bwMode="auto">
            <a:xfrm rot="16200000" flipH="1">
              <a:off x="4243" y="2957"/>
              <a:ext cx="519" cy="46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2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rgbClr val="00206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</p:grpSp>
      <p:grpSp>
        <p:nvGrpSpPr>
          <p:cNvPr id="14342" name="Group 21"/>
          <p:cNvGrpSpPr>
            <a:grpSpLocks/>
          </p:cNvGrpSpPr>
          <p:nvPr/>
        </p:nvGrpSpPr>
        <p:grpSpPr bwMode="auto">
          <a:xfrm>
            <a:off x="1143000" y="3425825"/>
            <a:ext cx="1200150" cy="1955800"/>
            <a:chOff x="720" y="2158"/>
            <a:chExt cx="756" cy="1232"/>
          </a:xfrm>
        </p:grpSpPr>
        <p:sp>
          <p:nvSpPr>
            <p:cNvPr id="14348" name="Text Box 6"/>
            <p:cNvSpPr txBox="1">
              <a:spLocks noChangeArrowheads="1"/>
            </p:cNvSpPr>
            <p:nvPr/>
          </p:nvSpPr>
          <p:spPr bwMode="auto">
            <a:xfrm>
              <a:off x="720" y="2158"/>
              <a:ext cx="75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3200" dirty="0">
                  <a:solidFill>
                    <a:prstClr val="black"/>
                  </a:solidFill>
                  <a:latin typeface="Lucida Sans Unicode" pitchFamily="34" charset="0"/>
                </a:rPr>
                <a:t>Apply</a:t>
              </a:r>
            </a:p>
          </p:txBody>
        </p:sp>
        <p:sp>
          <p:nvSpPr>
            <p:cNvPr id="14349" name="AutoShape 13"/>
            <p:cNvSpPr>
              <a:spLocks noChangeArrowheads="1"/>
            </p:cNvSpPr>
            <p:nvPr/>
          </p:nvSpPr>
          <p:spPr bwMode="auto">
            <a:xfrm flipH="1">
              <a:off x="816" y="2928"/>
              <a:ext cx="528" cy="46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32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rgbClr val="00206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14343" name="AutoShape 11"/>
          <p:cNvSpPr>
            <a:spLocks noChangeArrowheads="1"/>
          </p:cNvSpPr>
          <p:nvPr/>
        </p:nvSpPr>
        <p:spPr bwMode="auto">
          <a:xfrm rot="5400000" flipH="1">
            <a:off x="1319213" y="1881187"/>
            <a:ext cx="838200" cy="7334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827088" y="4076700"/>
            <a:ext cx="7275512" cy="2108200"/>
            <a:chOff x="205" y="2543"/>
            <a:chExt cx="4583" cy="1328"/>
          </a:xfrm>
        </p:grpSpPr>
        <p:sp>
          <p:nvSpPr>
            <p:cNvPr id="14345" name="Text Box 16"/>
            <p:cNvSpPr txBox="1">
              <a:spLocks noChangeArrowheads="1"/>
            </p:cNvSpPr>
            <p:nvPr/>
          </p:nvSpPr>
          <p:spPr bwMode="auto">
            <a:xfrm>
              <a:off x="3888" y="2543"/>
              <a:ext cx="90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rgbClr val="FF0000"/>
                  </a:solidFill>
                  <a:latin typeface="Lucida Sans Unicode" pitchFamily="34" charset="0"/>
                </a:rPr>
                <a:t>What ?</a:t>
              </a:r>
              <a:r>
                <a:rPr lang="en-US" sz="2800" b="1" dirty="0">
                  <a:solidFill>
                    <a:srgbClr val="438086"/>
                  </a:solidFill>
                  <a:latin typeface="Lucida Sans Unicode" pitchFamily="34" charset="0"/>
                </a:rPr>
                <a:t> </a:t>
              </a:r>
              <a:endParaRPr lang="en-US" sz="2800" dirty="0">
                <a:solidFill>
                  <a:prstClr val="black"/>
                </a:solidFill>
                <a:latin typeface="Lucida Sans Unicode" pitchFamily="34" charset="0"/>
              </a:endParaRPr>
            </a:p>
          </p:txBody>
        </p:sp>
        <p:sp>
          <p:nvSpPr>
            <p:cNvPr id="14346" name="Text Box 17"/>
            <p:cNvSpPr txBox="1">
              <a:spLocks noChangeArrowheads="1"/>
            </p:cNvSpPr>
            <p:nvPr/>
          </p:nvSpPr>
          <p:spPr bwMode="auto">
            <a:xfrm>
              <a:off x="2065" y="3541"/>
              <a:ext cx="107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FF0000"/>
                  </a:solidFill>
                  <a:latin typeface="Lucida Sans Unicode" pitchFamily="34" charset="0"/>
                </a:rPr>
                <a:t>So what?</a:t>
              </a:r>
              <a:endParaRPr lang="en-US" sz="2800">
                <a:solidFill>
                  <a:srgbClr val="FF0000"/>
                </a:solidFill>
                <a:latin typeface="Lucida Sans Unicode" pitchFamily="34" charset="0"/>
              </a:endParaRPr>
            </a:p>
          </p:txBody>
        </p:sp>
        <p:sp>
          <p:nvSpPr>
            <p:cNvPr id="14347" name="Text Box 18"/>
            <p:cNvSpPr txBox="1">
              <a:spLocks noChangeArrowheads="1"/>
            </p:cNvSpPr>
            <p:nvPr/>
          </p:nvSpPr>
          <p:spPr bwMode="auto">
            <a:xfrm>
              <a:off x="205" y="2543"/>
              <a:ext cx="129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rgbClr val="FF0000"/>
                  </a:solidFill>
                  <a:latin typeface="Lucida Sans Unicode" pitchFamily="34" charset="0"/>
                </a:rPr>
                <a:t>Now what?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67426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 sz="3200" b="1"/>
              <a:t>A thought for the week:</a:t>
            </a:r>
            <a:endParaRPr/>
          </a:p>
        </p:txBody>
      </p:sp>
      <p:sp>
        <p:nvSpPr>
          <p:cNvPr id="54" name="TextShape 2"/>
          <p:cNvSpPr txBox="1"/>
          <p:nvPr/>
        </p:nvSpPr>
        <p:spPr>
          <a:xfrm>
            <a:off x="457200" y="1196752"/>
            <a:ext cx="8229240" cy="45255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GB" i="1" dirty="0"/>
              <a:t>'Never let the future disturb you. You will meet it, </a:t>
            </a:r>
            <a:endParaRPr lang="en-GB" i="1" dirty="0" smtClean="0"/>
          </a:p>
          <a:p>
            <a:pPr algn="ctr"/>
            <a:r>
              <a:rPr lang="en-GB" i="1" dirty="0"/>
              <a:t>i</a:t>
            </a:r>
            <a:r>
              <a:rPr lang="en-GB" i="1" dirty="0" smtClean="0"/>
              <a:t>f </a:t>
            </a:r>
            <a:r>
              <a:rPr lang="en-GB" i="1" dirty="0"/>
              <a:t>you have to, with the same weapons of reason, </a:t>
            </a:r>
            <a:endParaRPr lang="en-GB" i="1" dirty="0" smtClean="0"/>
          </a:p>
          <a:p>
            <a:pPr algn="ctr"/>
            <a:r>
              <a:rPr lang="en-GB" i="1" dirty="0" smtClean="0"/>
              <a:t>which </a:t>
            </a:r>
            <a:r>
              <a:rPr lang="en-GB" i="1" dirty="0"/>
              <a:t>today arm you against the present.'</a:t>
            </a:r>
            <a:r>
              <a:rPr lang="en-GB" dirty="0"/>
              <a:t> </a:t>
            </a:r>
            <a:endParaRPr dirty="0"/>
          </a:p>
          <a:p>
            <a:pPr algn="ctr"/>
            <a:endParaRPr dirty="0"/>
          </a:p>
          <a:p>
            <a:pPr algn="ctr"/>
            <a:r>
              <a:rPr lang="en-GB" dirty="0"/>
              <a:t>(Emperor Marcus Aurelius)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</TotalTime>
  <Words>423</Words>
  <Application>Microsoft Office PowerPoint</Application>
  <PresentationFormat>On-screen Show (4:3)</PresentationFormat>
  <Paragraphs>61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Concourse</vt:lpstr>
      <vt:lpstr>1_Concourse</vt:lpstr>
      <vt:lpstr>PowerPoint Presentation</vt:lpstr>
      <vt:lpstr>Learning Outcomes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Experiential Learning Cycle (Kolb)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Cate</dc:creator>
  <cp:lastModifiedBy>Cate</cp:lastModifiedBy>
  <cp:revision>2</cp:revision>
  <dcterms:modified xsi:type="dcterms:W3CDTF">2014-04-10T08:35:23Z</dcterms:modified>
</cp:coreProperties>
</file>